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5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0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870"/>
    <a:srgbClr val="006EB7"/>
    <a:srgbClr val="279DD9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8743" autoAdjust="0"/>
  </p:normalViewPr>
  <p:slideViewPr>
    <p:cSldViewPr>
      <p:cViewPr varScale="1">
        <p:scale>
          <a:sx n="112" d="100"/>
          <a:sy n="112" d="100"/>
        </p:scale>
        <p:origin x="-9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0C0AF2-F1A0-404F-A550-39AB38A67F3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0CCD23-9EC1-4149-9590-FAD277CCA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2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896DAA-1568-41AD-AFF2-297EF6D0F542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5C989B-9071-4BAD-9A27-513F14EA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C989B-9071-4BAD-9A27-513F14EAE4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1200"/>
          </a:xfrm>
        </p:spPr>
        <p:txBody>
          <a:bodyPr/>
          <a:lstStyle/>
          <a:p>
            <a:fld id="{707A25ED-F2F1-44C9-8C32-737A28B1A695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120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1200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C29F-2930-4BE0-80D3-17202859EC0C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271"/>
            <a:ext cx="9144000" cy="58124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2"/>
          <a:stretch/>
        </p:blipFill>
        <p:spPr>
          <a:xfrm>
            <a:off x="9" y="-1"/>
            <a:ext cx="914398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DE99-420D-4FFE-B45B-59D218C4689E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9A16-471E-42EF-A459-6411916050A1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52A-38CE-4FDF-A1DE-9ECD41B84A5B}" type="datetime3">
              <a:rPr lang="en-US" smtClean="0"/>
              <a:t>3 June 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8648-62B0-422D-A322-DF748F1015FC}" type="datetime3">
              <a:rPr lang="en-US" smtClean="0"/>
              <a:t>3 June 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28EE-276B-4961-8C7D-F66667332821}" type="datetime3">
              <a:rPr lang="en-US" smtClean="0"/>
              <a:t>3 June 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6A89A-5191-496F-8A40-B64E1CAB0920}" type="datetime3">
              <a:rPr lang="en-US" smtClean="0"/>
              <a:t>3 June 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51F0-B07F-4B09-B003-23276F4209DF}" type="datetime3">
              <a:rPr lang="en-US" smtClean="0"/>
              <a:t>3 June 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6161-C389-497F-8173-42BA949920D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" y="0"/>
            <a:ext cx="9121808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88699D6-A2EE-411B-94E0-AAC9C2D707F2}" type="datetime3">
              <a:rPr lang="en-US" smtClean="0"/>
              <a:t>3 June 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2"/>
          <a:stretch/>
        </p:blipFill>
        <p:spPr>
          <a:xfrm>
            <a:off x="9" y="-1"/>
            <a:ext cx="914398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760" y="2060848"/>
            <a:ext cx="7772400" cy="936104"/>
          </a:xfrm>
        </p:spPr>
        <p:txBody>
          <a:bodyPr/>
          <a:lstStyle/>
          <a:p>
            <a:r>
              <a:rPr lang="en-CA" dirty="0" smtClean="0"/>
              <a:t>PBN IN A PAGE</a:t>
            </a:r>
            <a:endParaRPr lang="en-CA" sz="3200" i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712" y="3994306"/>
            <a:ext cx="6400800" cy="1320552"/>
          </a:xfrm>
        </p:spPr>
        <p:txBody>
          <a:bodyPr>
            <a:normAutofit/>
          </a:bodyPr>
          <a:lstStyle/>
          <a:p>
            <a:r>
              <a:rPr lang="en-C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Huho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CA" sz="2000" dirty="0" smtClean="0"/>
              <a:t>ATM Officer (AOM-PBN)</a:t>
            </a:r>
          </a:p>
          <a:p>
            <a:r>
              <a:rPr lang="en-CA" sz="2000" dirty="0" smtClean="0"/>
              <a:t>APAC Regional Sub-office , </a:t>
            </a:r>
            <a:r>
              <a:rPr lang="en-CA" sz="2000" dirty="0" smtClean="0"/>
              <a:t>ICAO</a:t>
            </a:r>
            <a:endParaRPr lang="en-CA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1560" y="5517232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5A6870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i="1" dirty="0" smtClean="0"/>
              <a:t>ICAO Regional PBN Seminar:</a:t>
            </a:r>
          </a:p>
          <a:p>
            <a:r>
              <a:rPr lang="en-CA" sz="1600" i="1" dirty="0" smtClean="0"/>
              <a:t>Expanding PBN and Facing the Challenges in the Asia and Pacific Regions</a:t>
            </a:r>
            <a:endParaRPr lang="en-CA" sz="1600" i="1" dirty="0" smtClean="0"/>
          </a:p>
          <a:p>
            <a:r>
              <a:rPr lang="en-CA" sz="1600" i="1" dirty="0" smtClean="0"/>
              <a:t>08 </a:t>
            </a:r>
            <a:r>
              <a:rPr lang="en-CA" sz="1600" i="1" dirty="0" smtClean="0"/>
              <a:t>– </a:t>
            </a:r>
            <a:r>
              <a:rPr lang="en-CA" sz="1600" i="1" dirty="0" smtClean="0"/>
              <a:t>10 June </a:t>
            </a:r>
            <a:r>
              <a:rPr lang="en-CA" sz="1600" i="1" dirty="0" smtClean="0"/>
              <a:t>2015</a:t>
            </a:r>
            <a:endParaRPr lang="en-CA" sz="1600" i="1" dirty="0"/>
          </a:p>
        </p:txBody>
      </p:sp>
    </p:spTree>
    <p:extLst>
      <p:ext uri="{BB962C8B-B14F-4D97-AF65-F5344CB8AC3E}">
        <p14:creationId xmlns:p14="http://schemas.microsoft.com/office/powerpoint/2010/main" val="14724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10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914"/>
            <a:ext cx="8229600" cy="64807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 smtClean="0"/>
              <a:t>To discuss PBN </a:t>
            </a:r>
            <a:r>
              <a:rPr lang="en-US" sz="2400" dirty="0" smtClean="0"/>
              <a:t>i</a:t>
            </a:r>
            <a:r>
              <a:rPr lang="en-US" sz="2400" dirty="0" smtClean="0"/>
              <a:t>mplementation,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Participants </a:t>
            </a:r>
            <a:r>
              <a:rPr lang="en-US" sz="2000" dirty="0"/>
              <a:t>need to understand the contents of the related materials, such as </a:t>
            </a:r>
            <a:r>
              <a:rPr lang="en-US" sz="2000" dirty="0"/>
              <a:t>PBN Manual (Doc 9613</a:t>
            </a:r>
            <a:r>
              <a:rPr lang="en-US" sz="2000" dirty="0"/>
              <a:t>), PANS-OPS </a:t>
            </a:r>
            <a:r>
              <a:rPr lang="en-US" sz="2000" dirty="0"/>
              <a:t>(Doc 8168</a:t>
            </a:r>
            <a:r>
              <a:rPr lang="en-US" sz="2000" dirty="0"/>
              <a:t>), PANS-ATM </a:t>
            </a:r>
            <a:r>
              <a:rPr lang="en-US" sz="2000" dirty="0"/>
              <a:t>(Doc 4444</a:t>
            </a:r>
            <a:r>
              <a:rPr lang="en-US" sz="2000" dirty="0"/>
              <a:t>), PBN </a:t>
            </a:r>
            <a:r>
              <a:rPr lang="en-US" sz="2000" dirty="0"/>
              <a:t>OPS Approval Manual (Doc 9997</a:t>
            </a:r>
            <a:r>
              <a:rPr lang="en-US" sz="2000" dirty="0"/>
              <a:t>), etc.</a:t>
            </a:r>
            <a:endParaRPr lang="en-US" sz="2000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Participants may have different expertise, e.g. ATM, CNS, Procedure Design, aircraft operations,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Due to these factors, </a:t>
            </a:r>
            <a:r>
              <a:rPr lang="en-US" sz="2000" dirty="0" smtClean="0"/>
              <a:t>time would be required to reach common understanding among participants on </a:t>
            </a:r>
            <a:r>
              <a:rPr lang="en-US" sz="2000" dirty="0" err="1" smtClean="0"/>
              <a:t>NavSpecs</a:t>
            </a:r>
            <a:r>
              <a:rPr lang="en-US" sz="2000" dirty="0" smtClean="0"/>
              <a:t> and separation standards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 smtClean="0"/>
              <a:t>To facilitate the discussion,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All PBN related elements was summarized in one page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Participants can join the discussion without flipping through relevant documents to find the criteria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It can help participants come to an agreement easily.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62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from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 smtClean="0"/>
              <a:t>BIMT Design Session (3-5 Feb. 2015, Beijing China),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RSO introduced the PBN-in-a-page table to the participants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The table was used as a quick reference during the discussion on designing new/amend PBN routes in the northern Bay of Bengal area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It proved as a useful tool when deciding </a:t>
            </a:r>
            <a:r>
              <a:rPr lang="en-US" sz="2000" dirty="0" err="1" smtClean="0"/>
              <a:t>NavSpecs</a:t>
            </a:r>
            <a:r>
              <a:rPr lang="en-US" sz="2000" dirty="0" smtClean="0"/>
              <a:t> and separation standards and showed the possibility for its use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 smtClean="0"/>
              <a:t>PBNICG/1 (10-12 Mar. 2015, Beijing China)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The PBN-in-a-page table was introduced to the PBNICG/1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The meeting provided some inputs such as additional functionalities for each </a:t>
            </a:r>
            <a:r>
              <a:rPr lang="en-US" sz="2000" dirty="0" err="1" smtClean="0"/>
              <a:t>NavSpec</a:t>
            </a:r>
            <a:r>
              <a:rPr lang="en-US" sz="2000" dirty="0" smtClean="0"/>
              <a:t>, the </a:t>
            </a:r>
            <a:r>
              <a:rPr lang="en-US" sz="2000" dirty="0"/>
              <a:t>table </a:t>
            </a:r>
            <a:r>
              <a:rPr lang="en-US" sz="2000" dirty="0" smtClean="0"/>
              <a:t>enhancement,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The enhanced version of the table will be presented to the PBNICG/2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58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273"/>
            <a:ext cx="9144000" cy="59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136" y="344278"/>
            <a:ext cx="8229600" cy="416415"/>
          </a:xfrm>
        </p:spPr>
        <p:txBody>
          <a:bodyPr/>
          <a:lstStyle/>
          <a:p>
            <a:r>
              <a:rPr lang="en-US" dirty="0" smtClean="0"/>
              <a:t>PBN-in-a-page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26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273"/>
            <a:ext cx="9144000" cy="59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136" y="344278"/>
            <a:ext cx="8229600" cy="416415"/>
          </a:xfrm>
        </p:spPr>
        <p:txBody>
          <a:bodyPr/>
          <a:lstStyle/>
          <a:p>
            <a:r>
              <a:rPr lang="en-US" dirty="0" smtClean="0"/>
              <a:t>PBN-in-a-page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5</a:t>
            </a:fld>
            <a:endParaRPr lang="en-CA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5" r="63667" b="83361"/>
          <a:stretch/>
        </p:blipFill>
        <p:spPr bwMode="auto">
          <a:xfrm>
            <a:off x="2808" y="1950994"/>
            <a:ext cx="6849463" cy="171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-1" y="954850"/>
            <a:ext cx="3427539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37340" y="938104"/>
            <a:ext cx="3350884" cy="520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44208" y="946417"/>
            <a:ext cx="26642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7" name="Straight Arrow Connector 6"/>
          <p:cNvCxnSpPr>
            <a:stCxn id="3" idx="4"/>
            <a:endCxn id="14" idx="0"/>
          </p:cNvCxnSpPr>
          <p:nvPr/>
        </p:nvCxnSpPr>
        <p:spPr>
          <a:xfrm>
            <a:off x="1713769" y="1458906"/>
            <a:ext cx="1713771" cy="492088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0"/>
          </p:cNvCxnSpPr>
          <p:nvPr/>
        </p:nvCxnSpPr>
        <p:spPr>
          <a:xfrm>
            <a:off x="4814700" y="1496750"/>
            <a:ext cx="1" cy="492090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8" t="2643" r="28585" b="82956"/>
          <a:stretch/>
        </p:blipFill>
        <p:spPr bwMode="auto">
          <a:xfrm>
            <a:off x="1569841" y="1988840"/>
            <a:ext cx="6489719" cy="17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04" t="2594" b="82716"/>
          <a:stretch/>
        </p:blipFill>
        <p:spPr bwMode="auto">
          <a:xfrm>
            <a:off x="3916773" y="2005238"/>
            <a:ext cx="5152456" cy="16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>
            <a:endCxn id="12" idx="0"/>
          </p:cNvCxnSpPr>
          <p:nvPr/>
        </p:nvCxnSpPr>
        <p:spPr>
          <a:xfrm flipH="1">
            <a:off x="6493001" y="1450473"/>
            <a:ext cx="1451989" cy="554765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96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273"/>
            <a:ext cx="9144000" cy="59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136" y="344278"/>
            <a:ext cx="8229600" cy="416415"/>
          </a:xfrm>
        </p:spPr>
        <p:txBody>
          <a:bodyPr/>
          <a:lstStyle/>
          <a:p>
            <a:r>
              <a:rPr lang="en-US" dirty="0" smtClean="0"/>
              <a:t>PBN-in-a-page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6</a:t>
            </a:fld>
            <a:endParaRPr lang="en-CA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5988" r="63762" b="73210"/>
          <a:stretch/>
        </p:blipFill>
        <p:spPr bwMode="auto">
          <a:xfrm>
            <a:off x="-3273" y="3212976"/>
            <a:ext cx="4800926" cy="93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2" t="15988" r="28712" b="73210"/>
          <a:stretch/>
        </p:blipFill>
        <p:spPr bwMode="auto">
          <a:xfrm>
            <a:off x="2843808" y="3196800"/>
            <a:ext cx="4735903" cy="93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81" t="16401" r="-70581" b="72797"/>
          <a:stretch/>
        </p:blipFill>
        <p:spPr bwMode="auto">
          <a:xfrm>
            <a:off x="5076056" y="3212975"/>
            <a:ext cx="13248694" cy="93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-3273" y="1844824"/>
            <a:ext cx="3424266" cy="618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18" name="Straight Arrow Connector 17"/>
          <p:cNvCxnSpPr>
            <a:stCxn id="17" idx="4"/>
            <a:endCxn id="9" idx="0"/>
          </p:cNvCxnSpPr>
          <p:nvPr/>
        </p:nvCxnSpPr>
        <p:spPr>
          <a:xfrm>
            <a:off x="1708860" y="2462992"/>
            <a:ext cx="688330" cy="749984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275856" y="1844824"/>
            <a:ext cx="3232047" cy="610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20" name="Straight Arrow Connector 19"/>
          <p:cNvCxnSpPr>
            <a:stCxn id="19" idx="4"/>
          </p:cNvCxnSpPr>
          <p:nvPr/>
        </p:nvCxnSpPr>
        <p:spPr>
          <a:xfrm>
            <a:off x="4891880" y="2455050"/>
            <a:ext cx="0" cy="685918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444209" y="1844824"/>
            <a:ext cx="2592288" cy="588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22" name="Straight Arrow Connector 21"/>
          <p:cNvCxnSpPr>
            <a:stCxn id="21" idx="4"/>
          </p:cNvCxnSpPr>
          <p:nvPr/>
        </p:nvCxnSpPr>
        <p:spPr>
          <a:xfrm flipH="1">
            <a:off x="7020272" y="2433088"/>
            <a:ext cx="720081" cy="707880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5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273"/>
            <a:ext cx="9144000" cy="59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136" y="344278"/>
            <a:ext cx="8229600" cy="416415"/>
          </a:xfrm>
        </p:spPr>
        <p:txBody>
          <a:bodyPr/>
          <a:lstStyle/>
          <a:p>
            <a:r>
              <a:rPr lang="en-US" dirty="0" smtClean="0"/>
              <a:t>PBN-in-a-page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7</a:t>
            </a:fld>
            <a:endParaRPr lang="en-CA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11" r="64005" b="42726"/>
          <a:stretch/>
        </p:blipFill>
        <p:spPr bwMode="auto">
          <a:xfrm>
            <a:off x="33402" y="4799873"/>
            <a:ext cx="448093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1" t="44911" r="28780" b="42726"/>
          <a:stretch/>
        </p:blipFill>
        <p:spPr bwMode="auto">
          <a:xfrm>
            <a:off x="2363638" y="4799873"/>
            <a:ext cx="44167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89" t="44911" b="42726"/>
          <a:stretch/>
        </p:blipFill>
        <p:spPr bwMode="auto">
          <a:xfrm>
            <a:off x="5436096" y="4819671"/>
            <a:ext cx="364879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33402" y="3573016"/>
            <a:ext cx="3314462" cy="690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1690633" y="4263192"/>
            <a:ext cx="583236" cy="536681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203848" y="3526409"/>
            <a:ext cx="3312368" cy="7261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20" name="Straight Arrow Connector 19"/>
          <p:cNvCxnSpPr>
            <a:stCxn id="19" idx="4"/>
            <a:endCxn id="15" idx="0"/>
          </p:cNvCxnSpPr>
          <p:nvPr/>
        </p:nvCxnSpPr>
        <p:spPr>
          <a:xfrm flipH="1">
            <a:off x="4572000" y="4252589"/>
            <a:ext cx="288032" cy="547284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444208" y="3573016"/>
            <a:ext cx="2640680" cy="690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22" name="Straight Arrow Connector 21"/>
          <p:cNvCxnSpPr>
            <a:stCxn id="21" idx="4"/>
          </p:cNvCxnSpPr>
          <p:nvPr/>
        </p:nvCxnSpPr>
        <p:spPr>
          <a:xfrm flipH="1">
            <a:off x="7260492" y="4263192"/>
            <a:ext cx="504056" cy="536681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31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273"/>
            <a:ext cx="9144000" cy="598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136" y="344278"/>
            <a:ext cx="8229600" cy="416415"/>
          </a:xfrm>
        </p:spPr>
        <p:txBody>
          <a:bodyPr/>
          <a:lstStyle/>
          <a:p>
            <a:r>
              <a:rPr lang="en-US" dirty="0" smtClean="0"/>
              <a:t>PBN-in-a-page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8</a:t>
            </a:fld>
            <a:endParaRPr lang="en-CA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9530" r="64089" b="34790"/>
          <a:stretch/>
        </p:blipFill>
        <p:spPr bwMode="auto">
          <a:xfrm>
            <a:off x="15776" y="3047600"/>
            <a:ext cx="5733118" cy="5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3" t="59530" r="28912" b="34719"/>
          <a:stretch/>
        </p:blipFill>
        <p:spPr bwMode="auto">
          <a:xfrm>
            <a:off x="2046921" y="3022199"/>
            <a:ext cx="5791547" cy="61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21" t="59530" b="34667"/>
          <a:stretch/>
        </p:blipFill>
        <p:spPr bwMode="auto">
          <a:xfrm>
            <a:off x="4252184" y="3029100"/>
            <a:ext cx="4874965" cy="63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-28999" y="4339626"/>
            <a:ext cx="3314462" cy="516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475656" y="3641576"/>
            <a:ext cx="1406679" cy="698051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285463" y="4293097"/>
            <a:ext cx="3230753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20" name="Straight Arrow Connector 19"/>
          <p:cNvCxnSpPr>
            <a:stCxn id="19" idx="0"/>
          </p:cNvCxnSpPr>
          <p:nvPr/>
        </p:nvCxnSpPr>
        <p:spPr>
          <a:xfrm flipV="1">
            <a:off x="4900840" y="3664145"/>
            <a:ext cx="0" cy="628952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444207" y="4293096"/>
            <a:ext cx="2682941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22" name="Straight Arrow Connector 21"/>
          <p:cNvCxnSpPr>
            <a:stCxn id="21" idx="0"/>
            <a:endCxn id="16" idx="2"/>
          </p:cNvCxnSpPr>
          <p:nvPr/>
        </p:nvCxnSpPr>
        <p:spPr>
          <a:xfrm flipH="1" flipV="1">
            <a:off x="6689667" y="3664145"/>
            <a:ext cx="1096011" cy="628951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5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enhancement 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 smtClean="0"/>
              <a:t>APAC RSO will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continue updating the PBN-in-a-page table in line with the amendments of the reference materials and inputs from users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use the table when supporting a State or a group of States during PBN </a:t>
            </a:r>
            <a:r>
              <a:rPr lang="en-US" sz="2000" dirty="0"/>
              <a:t>airspace and route design session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use  as a quick reference material during PBNICG meeting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 smtClean="0"/>
              <a:t>States and users are invited to provide inputs on the table for further enhancement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3328-1D2A-49D3-9DDB-C39EBD077222}" type="datetime3">
              <a:rPr lang="en-US" smtClean="0"/>
              <a:t>3 June 2015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01BD9EE357114084A1A197DB4FC354" ma:contentTypeVersion="5" ma:contentTypeDescription="Create a new document." ma:contentTypeScope="" ma:versionID="7e67836c0b9aba9a4c14681921e578b0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Day 3 - Presentations</Category>
    <Type_x0020_Name xmlns="2b0c29a6-a2e0-472b-bfb4-397922b0132f">2015-PBN</Type_x0020_Name>
    <Presenter xmlns="2b0c29a6-a2e0-472b-bfb4-397922b0132f">Secretariat</Presenter>
    <Update_x0020_Date xmlns="2b0c29a6-a2e0-472b-bfb4-397922b0132f">06 Jun. 2015</Update_x0020_Date>
    <Number xmlns="2b0c29a6-a2e0-472b-bfb4-397922b0132f">3-1 (a)</Number>
  </documentManagement>
</p:properties>
</file>

<file path=customXml/itemProps1.xml><?xml version="1.0" encoding="utf-8"?>
<ds:datastoreItem xmlns:ds="http://schemas.openxmlformats.org/officeDocument/2006/customXml" ds:itemID="{A019BC59-0BE2-497E-A3EA-F811DA278092}"/>
</file>

<file path=customXml/itemProps2.xml><?xml version="1.0" encoding="utf-8"?>
<ds:datastoreItem xmlns:ds="http://schemas.openxmlformats.org/officeDocument/2006/customXml" ds:itemID="{3A132547-4215-4277-85B8-A13D27189D76}"/>
</file>

<file path=customXml/itemProps3.xml><?xml version="1.0" encoding="utf-8"?>
<ds:datastoreItem xmlns:ds="http://schemas.openxmlformats.org/officeDocument/2006/customXml" ds:itemID="{CD617538-3F00-4467-A908-25FAE218D26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(4:3)</PresentationFormat>
  <Paragraphs>60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PBN IN A PAGE</vt:lpstr>
      <vt:lpstr>Background</vt:lpstr>
      <vt:lpstr>Inputs from users</vt:lpstr>
      <vt:lpstr>PBN-in-a-page</vt:lpstr>
      <vt:lpstr>PBN-in-a-page</vt:lpstr>
      <vt:lpstr>PBN-in-a-page</vt:lpstr>
      <vt:lpstr>PBN-in-a-page</vt:lpstr>
      <vt:lpstr>PBN-in-a-page</vt:lpstr>
      <vt:lpstr>Further enhancement and use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PBN in a Page</dc:title>
  <dc:creator/>
  <cp:lastModifiedBy/>
  <cp:revision>1</cp:revision>
  <dcterms:created xsi:type="dcterms:W3CDTF">2014-08-12T14:42:04Z</dcterms:created>
  <dcterms:modified xsi:type="dcterms:W3CDTF">2015-06-03T09:17:03Z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0x010100EB01BD9EE357114084A1A197DB4FC354</vt:lpwstr>
  </property>
</Properties>
</file>